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91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18" r="418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"/>
          <p:cNvSpPr/>
          <p:nvPr/>
        </p:nvSpPr>
        <p:spPr>
          <a:xfrm>
            <a:off x="3122676" y="2391156"/>
            <a:ext cx="5952744" cy="2076602"/>
          </a:xfrm>
          <a:prstGeom prst="roundRect">
            <a:avLst>
              <a:gd name="adj" fmla="val 2020"/>
            </a:avLst>
          </a:prstGeom>
          <a:solidFill>
            <a:srgbClr val="000000">
              <a:alpha val="40000"/>
            </a:srgbClr>
          </a:solidFill>
          <a:ln/>
          <a:effectLst>
            <a:outerShdw blurRad="292100" dist="12700" dir="162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 txBox="1"/>
          <p:nvPr/>
        </p:nvSpPr>
        <p:spPr>
          <a:xfrm>
            <a:off x="3865169" y="2590495"/>
            <a:ext cx="481065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분석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619902" y="3457346"/>
            <a:ext cx="952805" cy="38405"/>
          </a:xfrm>
          <a:prstGeom prst="rect">
            <a:avLst/>
          </a:prstGeom>
          <a:solidFill>
            <a:srgbClr val="22C55E"/>
          </a:solidFill>
          <a:ln/>
          <a:effectLst>
            <a:outerShdw blurRad="38100" dist="254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 txBox="1"/>
          <p:nvPr/>
        </p:nvSpPr>
        <p:spPr>
          <a:xfrm>
            <a:off x="3503981" y="3696005"/>
            <a:ext cx="539130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공간 특성과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방향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buNone/>
            </a:pPr>
            <a:endParaRPr lang="en-US" altLang="ko-KR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 algn="ctr">
              <a:buNone/>
            </a:pP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이일주</a:t>
            </a:r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남기현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0" y="5343754"/>
            <a:ext cx="12191695" cy="942746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  <a:effectLst>
            <a:outerShdw blurRad="139700" dist="50800" dir="162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 txBox="1"/>
          <p:nvPr/>
        </p:nvSpPr>
        <p:spPr>
          <a:xfrm>
            <a:off x="4660697" y="5533949"/>
            <a:ext cx="3005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 빅데이터 분석 실제 - 기말 프로젝트</a:t>
            </a:r>
            <a:endParaRPr lang="en-US" sz="1300" dirty="0"/>
          </a:p>
        </p:txBody>
      </p:sp>
      <p:sp>
        <p:nvSpPr>
          <p:cNvPr id="10" name="Text 7"/>
          <p:cNvSpPr txBox="1"/>
          <p:nvPr/>
        </p:nvSpPr>
        <p:spPr>
          <a:xfrm>
            <a:off x="5629046" y="5838444"/>
            <a:ext cx="1071677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12월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8EF6D9-D40C-B785-0829-0D401CD5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5BF94A-608C-1FF5-FE84-222363C2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0"/>
            <a:ext cx="733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476402" y="352044"/>
            <a:ext cx="339151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참고자료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16813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476402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-600" b="-600"/>
          <a:stretch/>
        </p:blipFill>
        <p:spPr>
          <a:xfrm>
            <a:off x="556870" y="1512418"/>
            <a:ext cx="181051" cy="209398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933602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출처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533095" y="2055571"/>
            <a:ext cx="114300" cy="15270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933602" y="3355848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도구</a:t>
            </a:r>
            <a:endParaRPr lang="en-US" sz="1600" dirty="0"/>
          </a:p>
        </p:txBody>
      </p:sp>
      <p:sp>
        <p:nvSpPr>
          <p:cNvPr id="10" name="Text 6"/>
          <p:cNvSpPr txBox="1"/>
          <p:nvPr/>
        </p:nvSpPr>
        <p:spPr>
          <a:xfrm>
            <a:off x="819302" y="1979676"/>
            <a:ext cx="1286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819302" y="2226564"/>
            <a:ext cx="24111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2017년 ~ 2025</a:t>
            </a:r>
            <a:r>
              <a:rPr lang="ko-KR" alt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공개 데이터 </a:t>
            </a:r>
            <a:r>
              <a:rPr lang="en-US" sz="1100" dirty="0" err="1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</a:t>
            </a:r>
            <a:endParaRPr lang="en-US" sz="1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807" y="2670048"/>
            <a:ext cx="152705" cy="15270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76402" y="334121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9"/>
          <p:cNvSpPr txBox="1"/>
          <p:nvPr/>
        </p:nvSpPr>
        <p:spPr>
          <a:xfrm>
            <a:off x="819302" y="2593238"/>
            <a:ext cx="1886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국토교통부 지적통계 시스템</a:t>
            </a:r>
            <a:endParaRPr lang="en-US" sz="1200" dirty="0"/>
          </a:p>
        </p:txBody>
      </p:sp>
      <p:sp>
        <p:nvSpPr>
          <p:cNvPr id="15" name="Text 10"/>
          <p:cNvSpPr txBox="1"/>
          <p:nvPr/>
        </p:nvSpPr>
        <p:spPr>
          <a:xfrm>
            <a:off x="819302" y="3874313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3.11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819302" y="2841041"/>
            <a:ext cx="21268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행정구역별 토지 용도/면적 데이터</a:t>
            </a: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54" y="3407969"/>
            <a:ext cx="209398" cy="209398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523951" y="3951122"/>
            <a:ext cx="133502" cy="152705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819302" y="4488790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Scikit-learn</a:t>
            </a:r>
            <a:endParaRPr lang="en-US" sz="1200" dirty="0"/>
          </a:p>
        </p:txBody>
      </p:sp>
      <p:sp>
        <p:nvSpPr>
          <p:cNvPr id="20" name="Text 13"/>
          <p:cNvSpPr txBox="1"/>
          <p:nvPr/>
        </p:nvSpPr>
        <p:spPr>
          <a:xfrm>
            <a:off x="819302" y="4122115"/>
            <a:ext cx="30028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Pandas, Matplotlib, Seaborn 라이브러리 활용</a:t>
            </a:r>
            <a:endParaRPr lang="en-US" sz="11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4807" y="4565599"/>
            <a:ext cx="152705" cy="152705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819302" y="5103266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 분석</a:t>
            </a:r>
            <a:endParaRPr lang="en-US" sz="1200" dirty="0"/>
          </a:p>
        </p:txBody>
      </p:sp>
      <p:sp>
        <p:nvSpPr>
          <p:cNvPr id="23" name="Text 15"/>
          <p:cNvSpPr txBox="1"/>
          <p:nvPr/>
        </p:nvSpPr>
        <p:spPr>
          <a:xfrm>
            <a:off x="819302" y="4736592"/>
            <a:ext cx="23271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KMeans 군집화, PCA 차원 축소 분석</a:t>
            </a:r>
            <a:endParaRPr lang="en-US" sz="11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4807" y="5180076"/>
            <a:ext cx="152705" cy="152705"/>
          </a:xfrm>
          <a:prstGeom prst="rect">
            <a:avLst/>
          </a:prstGeom>
        </p:spPr>
      </p:pic>
      <p:sp>
        <p:nvSpPr>
          <p:cNvPr id="25" name="Text 16"/>
          <p:cNvSpPr txBox="1"/>
          <p:nvPr/>
        </p:nvSpPr>
        <p:spPr>
          <a:xfrm>
            <a:off x="819302" y="5351069"/>
            <a:ext cx="13743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상관분석 및 회귀분석</a:t>
            </a:r>
            <a:endParaRPr lang="en-US" sz="1100" dirty="0"/>
          </a:p>
        </p:txBody>
      </p:sp>
      <p:sp>
        <p:nvSpPr>
          <p:cNvPr id="26" name="Shape 17"/>
          <p:cNvSpPr/>
          <p:nvPr/>
        </p:nvSpPr>
        <p:spPr>
          <a:xfrm>
            <a:off x="6090818" y="1445666"/>
            <a:ext cx="9144" cy="50383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18"/>
          <p:cNvSpPr/>
          <p:nvPr/>
        </p:nvSpPr>
        <p:spPr>
          <a:xfrm>
            <a:off x="6386170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52921" y="1512418"/>
            <a:ext cx="209398" cy="209398"/>
          </a:xfrm>
          <a:prstGeom prst="rect">
            <a:avLst/>
          </a:prstGeom>
        </p:spPr>
      </p:pic>
      <p:sp>
        <p:nvSpPr>
          <p:cNvPr id="29" name="Text 19"/>
          <p:cNvSpPr txBox="1"/>
          <p:nvPr/>
        </p:nvSpPr>
        <p:spPr>
          <a:xfrm>
            <a:off x="6843370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 이미지</a:t>
            </a:r>
            <a:endParaRPr lang="en-US" sz="160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24574" y="2055571"/>
            <a:ext cx="152705" cy="152705"/>
          </a:xfrm>
          <a:prstGeom prst="rect">
            <a:avLst/>
          </a:prstGeom>
        </p:spPr>
      </p:pic>
      <p:sp>
        <p:nvSpPr>
          <p:cNvPr id="31" name="Text 20"/>
          <p:cNvSpPr txBox="1"/>
          <p:nvPr/>
        </p:nvSpPr>
        <p:spPr>
          <a:xfrm>
            <a:off x="6729070" y="1979676"/>
            <a:ext cx="1324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산림 경관</a:t>
            </a:r>
            <a:endParaRPr lang="en-US" sz="1200" dirty="0"/>
          </a:p>
        </p:txBody>
      </p:sp>
      <p:sp>
        <p:nvSpPr>
          <p:cNvPr id="32" name="Text 21"/>
          <p:cNvSpPr txBox="1"/>
          <p:nvPr/>
        </p:nvSpPr>
        <p:spPr>
          <a:xfrm>
            <a:off x="6729070" y="2226564"/>
            <a:ext cx="11558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소백산, 월악산 등</a:t>
            </a:r>
            <a:endParaRPr lang="en-US" sz="1100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6415430" y="2670048"/>
            <a:ext cx="171907" cy="152705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6729070" y="2593238"/>
            <a:ext cx="1791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 사진</a:t>
            </a:r>
            <a:endParaRPr lang="en-US" sz="1200" dirty="0"/>
          </a:p>
        </p:txBody>
      </p:sp>
      <p:sp>
        <p:nvSpPr>
          <p:cNvPr id="35" name="Text 23"/>
          <p:cNvSpPr txBox="1"/>
          <p:nvPr/>
        </p:nvSpPr>
        <p:spPr>
          <a:xfrm>
            <a:off x="6729070" y="2841041"/>
            <a:ext cx="24697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오창과학산업단지, 청주일반산업단지 등</a:t>
            </a:r>
            <a:endParaRPr lang="en-US" sz="1100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3"/>
          <a:srcRect l="-33" r="-33"/>
          <a:stretch/>
        </p:blipFill>
        <p:spPr>
          <a:xfrm>
            <a:off x="6415430" y="3284525"/>
            <a:ext cx="171907" cy="152705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6729070" y="3207715"/>
            <a:ext cx="1552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계획 및 성장 분석</a:t>
            </a:r>
            <a:endParaRPr lang="en-US" sz="1200" dirty="0"/>
          </a:p>
        </p:txBody>
      </p:sp>
      <p:sp>
        <p:nvSpPr>
          <p:cNvPr id="38" name="Text 25"/>
          <p:cNvSpPr txBox="1"/>
          <p:nvPr/>
        </p:nvSpPr>
        <p:spPr>
          <a:xfrm>
            <a:off x="6729070" y="382219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이미지 출처</a:t>
            </a:r>
            <a:endParaRPr lang="en-US" sz="1200" dirty="0"/>
          </a:p>
        </p:txBody>
      </p:sp>
      <p:sp>
        <p:nvSpPr>
          <p:cNvPr id="39" name="Text 26"/>
          <p:cNvSpPr txBox="1"/>
          <p:nvPr/>
        </p:nvSpPr>
        <p:spPr>
          <a:xfrm>
            <a:off x="6729070" y="3455518"/>
            <a:ext cx="18507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지역 개발 계획 자료</a:t>
            </a:r>
            <a:endParaRPr lang="en-US" sz="1100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24574" y="3899002"/>
            <a:ext cx="152705" cy="152705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6729070" y="4069994"/>
            <a:ext cx="20702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데이터 포털, Getty Images</a:t>
            </a:r>
            <a:endParaRPr lang="en-US" sz="1100" dirty="0"/>
          </a:p>
        </p:txBody>
      </p:sp>
      <p:sp>
        <p:nvSpPr>
          <p:cNvPr id="49" name="Text 34"/>
          <p:cNvSpPr txBox="1"/>
          <p:nvPr/>
        </p:nvSpPr>
        <p:spPr>
          <a:xfrm>
            <a:off x="10928909" y="6420002"/>
            <a:ext cx="104790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Genspark로 제작됨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연도별 토지유형 변화량 분석 (2017-2025)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임야/농경지는 감소, 대지/공장용지는 증가 추세 확인</a:t>
            </a:r>
          </a:p>
        </p:txBody>
      </p:sp>
      <p:pic>
        <p:nvPicPr>
          <p:cNvPr id="4" name="Picture 3" descr="05_yearly_landtype_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9224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C83232"/>
                </a:solidFill>
              </a:defRPr>
            </a:pPr>
            <a:r>
              <a:t>▶ 2017→2025 변화: 임야 -0.84%, 농경지 -3.19%, 대지 +12.67%, 공장용지 +22.74%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PCA 기반 지역 분류 근거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주성분 분석으로 14개 시군구의 토지이용 특성을 2차원으로 시각화</a:t>
            </a:r>
          </a:p>
        </p:txBody>
      </p:sp>
      <p:pic>
        <p:nvPicPr>
          <p:cNvPr id="4" name="Picture 3" descr="02_PCA_classification_ba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PC1 (90.1%): 도시/산업화 정도 - 공장용지/대지 비율이 높을수록 양(+)의 방향</a:t>
            </a:r>
            <a:br/>
            <a:r>
              <a:t>▶ PC2 (6.6%): 농경지 비율 - 농경지가 높을수록 양(+)의 방향  </a:t>
            </a:r>
            <a:br/>
            <a:r>
              <a:t>▶ 누적 분산 설명력: 96.7% → 2개 주성분으로 토지이용 특성 대부분 설명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K-Means 군집화 타당성 검증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Silhouette Score 0.552로 3개 군집 분류의 적절성 확인</a:t>
            </a:r>
          </a:p>
        </p:txBody>
      </p:sp>
      <p:pic>
        <p:nvPicPr>
          <p:cNvPr id="4" name="Picture 3" descr="03_silhouette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48640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Elbow Method: k=3에서 최적 지점 확인</a:t>
            </a:r>
            <a:br/>
            <a:r>
              <a:t>▶ Silhouette Score: k=3에서 0.552 (0.4 이상이면 군집 분리 적절)</a:t>
            </a:r>
            <a:br/>
            <a:r>
              <a:t>▶ 군집별 Silhouette 분포: 모든 군집이 양(+)의 값으로 적절한 분류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청주시 4개구 토지이용 비교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같은 청주시 내에서도 구별로 상이한 토지이용 특성 확인</a:t>
            </a:r>
          </a:p>
        </p:txBody>
      </p:sp>
      <p:pic>
        <p:nvPicPr>
          <p:cNvPr id="4" name="Picture 3" descr="09_cheongju_4gu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008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흥덕구/청원구: 도시/산업형 - 공장용지 비율 높음, 산업화 진행</a:t>
            </a:r>
            <a:br/>
            <a:r>
              <a:t>▶ 서원구: 균형형 - 도시/농촌 기능 혼재</a:t>
            </a:r>
            <a:br/>
            <a:r>
              <a:t>▶ 상당구: 농업/산림형 - 임야 76.7%로 산림 중심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인구 변화와 토지이용 상관관계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인구 증가 지역에서 대지 면적 증가, 농경지 감소 통계적 유의</a:t>
            </a:r>
          </a:p>
        </p:txBody>
      </p:sp>
      <p:pic>
        <p:nvPicPr>
          <p:cNvPr id="4" name="Picture 3" descr="10_correlation_pop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인구↔대지: r=0.602, p=0.023 (유의) → 인구 증가 지역에서 대지 면적 증가</a:t>
            </a:r>
            <a:br/>
            <a:r>
              <a:t>▶ 인구↔농경지: r=-0.668, p=0.009 (유의) → 인구 증가 지역에서 농경지 감소</a:t>
            </a:r>
            <a:br/>
            <a:r>
              <a:t>▶ 인구↔공장용지: r=-0.122, p=0.678 (비유의) → 공장용지는 인구와 직접적 연관 없음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도로면적과 토지이용 상관관계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도로 인프라 확충과 인구 증가 간 양의 상관관계 확인</a:t>
            </a:r>
          </a:p>
        </p:txBody>
      </p:sp>
      <p:pic>
        <p:nvPicPr>
          <p:cNvPr id="4" name="Picture 3" descr="11_correlation_r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도로↔인구: r=0.599, p=0.024 (유의) → 도로 인프라 확충 지역에서 인구 증가</a:t>
            </a:r>
            <a:br/>
            <a:r>
              <a:t>▶ 도로↔대지: r=0.528, p=0.052 (경계) → 도로 확충과 대지 증가 연관성 있음</a:t>
            </a:r>
            <a:br/>
            <a:r>
              <a:t>▶ 도로↔공장용지: r=0.476, p=0.086 (비유의) → 공장용지는 산업단지 입지 특성 반영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시군구별 공장용지 성장지수 (2017=100)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영동군, 청원구, 음성군 순으로 공장용지 성장률 높음</a:t>
            </a:r>
          </a:p>
        </p:txBody>
      </p:sp>
      <p:pic>
        <p:nvPicPr>
          <p:cNvPr id="4" name="Picture 3" descr="12_heatmap_factory_grow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109728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008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영동군: +47.95% (1위) - 신규 산업단지 조성 영향</a:t>
            </a:r>
            <a:br/>
            <a:r>
              <a:t>▶ 청주 청원구: +34.05% (2위), 음성군: +25.62% (3위) - 기존 산업벨트 확장</a:t>
            </a:r>
            <a:br/>
            <a:r>
              <a:t>▶ 농업/산림형 지역(보은, 단양)도 공장용지 소폭 증가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372435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산지·농경지 중심 지역과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893369"/>
            <a:ext cx="4038905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도시·산업벨트 형성 패턴을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1339596"/>
            <a:ext cx="2886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데이터로 확인하다</a:t>
            </a:r>
            <a:endParaRPr lang="en-US" sz="2700" dirty="0"/>
          </a:p>
        </p:txBody>
      </p:sp>
      <p:sp>
        <p:nvSpPr>
          <p:cNvPr id="6" name="Shape 4"/>
          <p:cNvSpPr/>
          <p:nvPr/>
        </p:nvSpPr>
        <p:spPr>
          <a:xfrm>
            <a:off x="381305" y="204185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 txBox="1"/>
          <p:nvPr/>
        </p:nvSpPr>
        <p:spPr>
          <a:xfrm>
            <a:off x="381305" y="2328062"/>
            <a:ext cx="6967728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행정구역별 지적통계 데이터를 활용하여 전체 토지 구성의 비율과 시군구별 공간적 특성을 분석함으로써, 지역별 토지 이용 패턴을 파악하고 맞춤형 정책 방향을 제언하고자 합니다.</a:t>
            </a:r>
            <a:endParaRPr lang="en-US" sz="13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3362249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대상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448056" y="3890772"/>
            <a:ext cx="133502" cy="152705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761695" y="3828593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761695" y="4647895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용도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524305" y="3843223"/>
            <a:ext cx="2762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(2017년 ~ 2025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</a:t>
            </a: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기준)</a:t>
            </a:r>
            <a:endParaRPr lang="en-US" sz="12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l="-33" r="-33"/>
          <a:stretch/>
        </p:blipFill>
        <p:spPr>
          <a:xfrm>
            <a:off x="428854" y="4300423"/>
            <a:ext cx="171907" cy="152705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761695" y="4238244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범위</a:t>
            </a:r>
            <a:endParaRPr lang="en-US" sz="1300" dirty="0"/>
          </a:p>
        </p:txBody>
      </p:sp>
      <p:sp>
        <p:nvSpPr>
          <p:cNvPr id="15" name="Text 11"/>
          <p:cNvSpPr txBox="1"/>
          <p:nvPr/>
        </p:nvSpPr>
        <p:spPr>
          <a:xfrm>
            <a:off x="761695" y="5057546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규모</a:t>
            </a:r>
            <a:endParaRPr lang="en-US" sz="1300" dirty="0"/>
          </a:p>
        </p:txBody>
      </p:sp>
      <p:sp>
        <p:nvSpPr>
          <p:cNvPr id="16" name="Text 12"/>
          <p:cNvSpPr txBox="1"/>
          <p:nvPr/>
        </p:nvSpPr>
        <p:spPr>
          <a:xfrm>
            <a:off x="1524305" y="4252874"/>
            <a:ext cx="1124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 (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3518611" y="4252874"/>
            <a:ext cx="16770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충주시, 제천시, 8개 군)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524305" y="5072177"/>
            <a:ext cx="257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</a:t>
            </a:r>
            <a:endParaRPr lang="en-US" sz="1200" dirty="0"/>
          </a:p>
        </p:txBody>
      </p:sp>
      <p:sp>
        <p:nvSpPr>
          <p:cNvPr id="19" name="Text 15"/>
          <p:cNvSpPr txBox="1"/>
          <p:nvPr/>
        </p:nvSpPr>
        <p:spPr>
          <a:xfrm>
            <a:off x="2509114" y="5072177"/>
            <a:ext cx="1153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(전체 토지 면적)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2531059" y="4233672"/>
            <a:ext cx="990295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7"/>
          <p:cNvSpPr/>
          <p:nvPr/>
        </p:nvSpPr>
        <p:spPr>
          <a:xfrm>
            <a:off x="1664208" y="5052974"/>
            <a:ext cx="847649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2588666" y="4252874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</a:t>
            </a:r>
            <a:endParaRPr lang="en-US" sz="12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428854" y="4710074"/>
            <a:ext cx="171907" cy="152705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1524305" y="4662526"/>
            <a:ext cx="2352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임야, 전(논), 답(밭), 대지, 공장용지</a:t>
            </a:r>
            <a:endParaRPr lang="en-US" sz="120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7998" y="5119726"/>
            <a:ext cx="152705" cy="152705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1721815" y="5072177"/>
            <a:ext cx="848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200" dirty="0"/>
          </a:p>
        </p:txBody>
      </p:sp>
      <p:sp>
        <p:nvSpPr>
          <p:cNvPr id="27" name="Shape 21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rcRect l="27778" r="27778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3"/>
          <p:cNvSpPr txBox="1"/>
          <p:nvPr/>
        </p:nvSpPr>
        <p:spPr>
          <a:xfrm>
            <a:off x="8336585" y="6515100"/>
            <a:ext cx="3243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대청호 생태 산책로 전경 (1,500만 방문 관광지)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000000"/>
                </a:solidFill>
              </a:defRPr>
            </a:pPr>
            <a:r>
              <a:t>군집별 토지이용 비율 변화 추이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7772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646464"/>
                </a:solidFill>
              </a:defRPr>
            </a:pPr>
            <a:r>
              <a:t>도시/산업형 지역에서 공장용지 증가 추세 뚜렷</a:t>
            </a:r>
          </a:p>
        </p:txBody>
      </p:sp>
      <p:pic>
        <p:nvPicPr>
          <p:cNvPr id="4" name="Picture 3" descr="06_landuse_trend_by_clu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0080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323232"/>
                </a:solidFill>
              </a:defRPr>
            </a:pPr>
            <a:r>
              <a:t>▶ 도시/산업형: 공장용지 지속 증가, 임야/농경지 감소 뚜렷</a:t>
            </a:r>
            <a:br/>
            <a:r>
              <a:t>▶ 농업/산림형: 변화 폭 미미, 기존 토지이용 구조 유지</a:t>
            </a:r>
            <a:br/>
            <a:r>
              <a:t>▶ 균형형: 대지 증가 추세, 도시화 진행 중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1619402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연구 목표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115031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23951" y="1484071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523951" y="2648102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523951" y="3811219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 txBox="1"/>
          <p:nvPr/>
        </p:nvSpPr>
        <p:spPr>
          <a:xfrm>
            <a:off x="638251" y="1564538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 txBox="1"/>
          <p:nvPr/>
        </p:nvSpPr>
        <p:spPr>
          <a:xfrm>
            <a:off x="638251" y="2728570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 txBox="1"/>
          <p:nvPr/>
        </p:nvSpPr>
        <p:spPr>
          <a:xfrm>
            <a:off x="638251" y="3892601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9"/>
          <p:cNvSpPr txBox="1"/>
          <p:nvPr/>
        </p:nvSpPr>
        <p:spPr>
          <a:xfrm>
            <a:off x="1190549" y="1484071"/>
            <a:ext cx="252008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 파악</a:t>
            </a:r>
            <a:endParaRPr lang="en-US" sz="1600" dirty="0"/>
          </a:p>
        </p:txBody>
      </p:sp>
      <p:sp>
        <p:nvSpPr>
          <p:cNvPr id="12" name="Text 10"/>
          <p:cNvSpPr txBox="1"/>
          <p:nvPr/>
        </p:nvSpPr>
        <p:spPr>
          <a:xfrm>
            <a:off x="1190549" y="2648102"/>
            <a:ext cx="27102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 비교</a:t>
            </a:r>
            <a:endParaRPr lang="en-US" sz="1600" dirty="0"/>
          </a:p>
        </p:txBody>
      </p:sp>
      <p:sp>
        <p:nvSpPr>
          <p:cNvPr id="13" name="Text 11"/>
          <p:cNvSpPr txBox="1"/>
          <p:nvPr/>
        </p:nvSpPr>
        <p:spPr>
          <a:xfrm>
            <a:off x="1190549" y="3811219"/>
            <a:ext cx="33576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지표 간 상관관계 규명</a:t>
            </a:r>
            <a:endParaRPr lang="en-US" sz="1600" dirty="0"/>
          </a:p>
        </p:txBody>
      </p:sp>
      <p:sp>
        <p:nvSpPr>
          <p:cNvPr id="14" name="Text 12"/>
          <p:cNvSpPr txBox="1"/>
          <p:nvPr/>
        </p:nvSpPr>
        <p:spPr>
          <a:xfrm>
            <a:off x="1190549" y="1874520"/>
            <a:ext cx="6096305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토지의 용도별 면적과 비율을 산출하여 지역의 토지 자원 구성을 정량적으로 분석합니다. 임야, 농경지, 대지, 공장용지 등의 분포를 확인합니다.</a:t>
            </a:r>
            <a:endParaRPr lang="en-US" sz="1200" dirty="0"/>
          </a:p>
        </p:txBody>
      </p:sp>
      <p:sp>
        <p:nvSpPr>
          <p:cNvPr id="15" name="Text 13"/>
          <p:cNvSpPr txBox="1"/>
          <p:nvPr/>
        </p:nvSpPr>
        <p:spPr>
          <a:xfrm>
            <a:off x="1190549" y="3038551"/>
            <a:ext cx="5992063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행정구역의 토지 이용 패턴을 비교하여 지역별 도시화·산업화·농업화 수준을 파악합니다. 청주시, 충주시, 제천시와 8개 군의 특성을 비교 분석합니다.</a:t>
            </a:r>
            <a:endParaRPr lang="en-US" sz="1200" dirty="0"/>
          </a:p>
        </p:txBody>
      </p:sp>
      <p:sp>
        <p:nvSpPr>
          <p:cNvPr id="16" name="Text 14"/>
          <p:cNvSpPr txBox="1"/>
          <p:nvPr/>
        </p:nvSpPr>
        <p:spPr>
          <a:xfrm>
            <a:off x="1190549" y="4202582"/>
            <a:ext cx="605790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면적과 공장용지 면적 간의 상관관계를 통계적으로 분석하여 도시 발전과 산업화의 연관성을 규명합니다. 지역별 발전 방향을 예측하는 근거를 마련합니다.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rcRect l="-290" r="-290"/>
          <a:stretch/>
        </p:blipFill>
        <p:spPr>
          <a:xfrm>
            <a:off x="9657893" y="1080821"/>
            <a:ext cx="495605" cy="437998"/>
          </a:xfrm>
          <a:prstGeom prst="rect">
            <a:avLst/>
          </a:prstGeom>
        </p:spPr>
      </p:pic>
      <p:sp>
        <p:nvSpPr>
          <p:cNvPr id="19" name="Text 16"/>
          <p:cNvSpPr txBox="1"/>
          <p:nvPr/>
        </p:nvSpPr>
        <p:spPr>
          <a:xfrm>
            <a:off x="9210751" y="1871777"/>
            <a:ext cx="1505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</a:t>
            </a:r>
            <a:endParaRPr lang="en-US" sz="1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290" r="-290"/>
          <a:stretch/>
        </p:blipFill>
        <p:spPr>
          <a:xfrm>
            <a:off x="9657893" y="2786177"/>
            <a:ext cx="495605" cy="437998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9141257" y="3576218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</a:t>
            </a:r>
            <a:endParaRPr lang="en-US" sz="120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87154" y="4490618"/>
            <a:ext cx="437998" cy="437998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9160459" y="5281574"/>
            <a:ext cx="1610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상관관계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640080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전처리 및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검증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(2025</a:t>
            </a:r>
            <a:r>
              <a:rPr lang="ko-KR" alt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기준</a:t>
            </a:r>
            <a:r>
              <a:rPr lang="en-US" altLang="ko-KR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93177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381305" y="1141171"/>
            <a:ext cx="4148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없는 고품질 데이터로 신뢰성 있는 분석 기반 확보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l="-461" r="-461"/>
          <a:stretch/>
        </p:blipFill>
        <p:spPr>
          <a:xfrm>
            <a:off x="1358798" y="1736446"/>
            <a:ext cx="237744" cy="20939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69016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730788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961674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 txBox="1"/>
          <p:nvPr/>
        </p:nvSpPr>
        <p:spPr>
          <a:xfrm>
            <a:off x="115305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행정구역</a:t>
            </a:r>
            <a:endParaRPr lang="en-US" sz="1000" dirty="0"/>
          </a:p>
        </p:txBody>
      </p:sp>
      <p:sp>
        <p:nvSpPr>
          <p:cNvPr id="12" name="Text 9"/>
          <p:cNvSpPr txBox="1"/>
          <p:nvPr/>
        </p:nvSpPr>
        <p:spPr>
          <a:xfrm>
            <a:off x="346191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형태</a:t>
            </a:r>
            <a:endParaRPr lang="en-US" sz="1000" dirty="0"/>
          </a:p>
        </p:txBody>
      </p:sp>
      <p:sp>
        <p:nvSpPr>
          <p:cNvPr id="13" name="Text 10"/>
          <p:cNvSpPr txBox="1"/>
          <p:nvPr/>
        </p:nvSpPr>
        <p:spPr>
          <a:xfrm>
            <a:off x="822137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</a:t>
            </a:r>
            <a:endParaRPr lang="en-US" sz="1000" dirty="0"/>
          </a:p>
        </p:txBody>
      </p:sp>
      <p:sp>
        <p:nvSpPr>
          <p:cNvPr id="14" name="Text 11"/>
          <p:cNvSpPr txBox="1"/>
          <p:nvPr/>
        </p:nvSpPr>
        <p:spPr>
          <a:xfrm>
            <a:off x="1053023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1258214" y="2263140"/>
            <a:ext cx="6053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</a:t>
            </a:r>
            <a:endParaRPr lang="en-US" sz="16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2289" y="1736446"/>
            <a:ext cx="209398" cy="209398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499902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4"/>
          <p:cNvSpPr txBox="1"/>
          <p:nvPr/>
        </p:nvSpPr>
        <p:spPr>
          <a:xfrm>
            <a:off x="3087014" y="2263140"/>
            <a:ext cx="155813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14행 × 55컬럼</a:t>
            </a:r>
            <a:endParaRPr lang="en-US" sz="16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1149" y="1736446"/>
            <a:ext cx="209398" cy="209398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5690311" y="2062886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토지 면적</a:t>
            </a:r>
            <a:endParaRPr lang="en-US" sz="1000" dirty="0"/>
          </a:p>
        </p:txBody>
      </p:sp>
      <p:sp>
        <p:nvSpPr>
          <p:cNvPr id="21" name="Text 16"/>
          <p:cNvSpPr txBox="1"/>
          <p:nvPr/>
        </p:nvSpPr>
        <p:spPr>
          <a:xfrm>
            <a:off x="5576926" y="2263140"/>
            <a:ext cx="120517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6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00009" y="1736446"/>
            <a:ext cx="209398" cy="209398"/>
          </a:xfrm>
          <a:prstGeom prst="rect">
            <a:avLst/>
          </a:prstGeom>
        </p:spPr>
      </p:pic>
      <p:sp>
        <p:nvSpPr>
          <p:cNvPr id="23" name="Text 17"/>
          <p:cNvSpPr txBox="1"/>
          <p:nvPr/>
        </p:nvSpPr>
        <p:spPr>
          <a:xfrm>
            <a:off x="824697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08869" y="1736446"/>
            <a:ext cx="209398" cy="209398"/>
          </a:xfrm>
          <a:prstGeom prst="rect">
            <a:avLst/>
          </a:prstGeom>
        </p:spPr>
      </p:pic>
      <p:sp>
        <p:nvSpPr>
          <p:cNvPr id="25" name="Text 18"/>
          <p:cNvSpPr txBox="1"/>
          <p:nvPr/>
        </p:nvSpPr>
        <p:spPr>
          <a:xfrm>
            <a:off x="1055583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sp>
        <p:nvSpPr>
          <p:cNvPr id="26" name="Text 19"/>
          <p:cNvSpPr txBox="1"/>
          <p:nvPr/>
        </p:nvSpPr>
        <p:spPr>
          <a:xfrm>
            <a:off x="381305" y="3034894"/>
            <a:ext cx="16340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면적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381305" y="3539642"/>
            <a:ext cx="2895905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1"/>
          <p:cNvSpPr/>
          <p:nvPr/>
        </p:nvSpPr>
        <p:spPr>
          <a:xfrm>
            <a:off x="381305" y="3920947"/>
            <a:ext cx="2895905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2"/>
          <p:cNvSpPr/>
          <p:nvPr/>
        </p:nvSpPr>
        <p:spPr>
          <a:xfrm>
            <a:off x="3269894" y="3539642"/>
            <a:ext cx="4095598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3"/>
          <p:cNvSpPr/>
          <p:nvPr/>
        </p:nvSpPr>
        <p:spPr>
          <a:xfrm>
            <a:off x="3269894" y="3920947"/>
            <a:ext cx="4095598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4"/>
          <p:cNvSpPr/>
          <p:nvPr/>
        </p:nvSpPr>
        <p:spPr>
          <a:xfrm>
            <a:off x="7357262" y="3539642"/>
            <a:ext cx="2800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5"/>
          <p:cNvSpPr/>
          <p:nvPr/>
        </p:nvSpPr>
        <p:spPr>
          <a:xfrm>
            <a:off x="7357262" y="3920947"/>
            <a:ext cx="2800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6"/>
          <p:cNvSpPr/>
          <p:nvPr/>
        </p:nvSpPr>
        <p:spPr>
          <a:xfrm>
            <a:off x="10156241" y="3539642"/>
            <a:ext cx="1657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7"/>
          <p:cNvSpPr/>
          <p:nvPr/>
        </p:nvSpPr>
        <p:spPr>
          <a:xfrm>
            <a:off x="10156241" y="3920947"/>
            <a:ext cx="1657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8"/>
          <p:cNvSpPr txBox="1"/>
          <p:nvPr/>
        </p:nvSpPr>
        <p:spPr>
          <a:xfrm>
            <a:off x="457200" y="3615538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</a:t>
            </a:r>
            <a:endParaRPr lang="en-US" sz="1200" dirty="0"/>
          </a:p>
        </p:txBody>
      </p:sp>
      <p:sp>
        <p:nvSpPr>
          <p:cNvPr id="36" name="Text 29"/>
          <p:cNvSpPr txBox="1"/>
          <p:nvPr/>
        </p:nvSpPr>
        <p:spPr>
          <a:xfrm>
            <a:off x="3346704" y="3615538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면적 (km²)</a:t>
            </a:r>
            <a:endParaRPr lang="en-US" sz="1200" dirty="0"/>
          </a:p>
        </p:txBody>
      </p:sp>
      <p:sp>
        <p:nvSpPr>
          <p:cNvPr id="37" name="Text 30"/>
          <p:cNvSpPr txBox="1"/>
          <p:nvPr/>
        </p:nvSpPr>
        <p:spPr>
          <a:xfrm>
            <a:off x="7433158" y="3615538"/>
            <a:ext cx="695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비율 (%)</a:t>
            </a:r>
            <a:endParaRPr lang="en-US" sz="1200" dirty="0"/>
          </a:p>
        </p:txBody>
      </p:sp>
      <p:sp>
        <p:nvSpPr>
          <p:cNvPr id="38" name="Text 31"/>
          <p:cNvSpPr txBox="1"/>
          <p:nvPr/>
        </p:nvSpPr>
        <p:spPr>
          <a:xfrm>
            <a:off x="10232136" y="3615538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sz="1200" dirty="0"/>
          </a:p>
        </p:txBody>
      </p:sp>
      <p:sp>
        <p:nvSpPr>
          <p:cNvPr id="39" name="Shape 32"/>
          <p:cNvSpPr/>
          <p:nvPr/>
        </p:nvSpPr>
        <p:spPr>
          <a:xfrm>
            <a:off x="381305" y="4306824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33"/>
          <p:cNvSpPr/>
          <p:nvPr/>
        </p:nvSpPr>
        <p:spPr>
          <a:xfrm>
            <a:off x="3269894" y="4306824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4"/>
          <p:cNvSpPr/>
          <p:nvPr/>
        </p:nvSpPr>
        <p:spPr>
          <a:xfrm>
            <a:off x="10156241" y="4306824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5"/>
          <p:cNvSpPr/>
          <p:nvPr/>
        </p:nvSpPr>
        <p:spPr>
          <a:xfrm>
            <a:off x="381305" y="4697273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6"/>
          <p:cNvSpPr/>
          <p:nvPr/>
        </p:nvSpPr>
        <p:spPr>
          <a:xfrm>
            <a:off x="3269894" y="4697273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37"/>
          <p:cNvSpPr/>
          <p:nvPr/>
        </p:nvSpPr>
        <p:spPr>
          <a:xfrm>
            <a:off x="7357262" y="4697273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Shape 38"/>
          <p:cNvSpPr/>
          <p:nvPr/>
        </p:nvSpPr>
        <p:spPr>
          <a:xfrm>
            <a:off x="10156241" y="4697273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381305" y="5087722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3269894" y="5087722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357262" y="5087722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10156241" y="5087722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381305" y="5478170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44"/>
          <p:cNvSpPr/>
          <p:nvPr/>
        </p:nvSpPr>
        <p:spPr>
          <a:xfrm>
            <a:off x="3269894" y="5478170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5"/>
          <p:cNvSpPr/>
          <p:nvPr/>
        </p:nvSpPr>
        <p:spPr>
          <a:xfrm>
            <a:off x="7357262" y="5478170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46"/>
          <p:cNvSpPr/>
          <p:nvPr/>
        </p:nvSpPr>
        <p:spPr>
          <a:xfrm>
            <a:off x="10156241" y="5478170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47"/>
          <p:cNvSpPr/>
          <p:nvPr/>
        </p:nvSpPr>
        <p:spPr>
          <a:xfrm>
            <a:off x="381305" y="5868619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48"/>
          <p:cNvSpPr/>
          <p:nvPr/>
        </p:nvSpPr>
        <p:spPr>
          <a:xfrm>
            <a:off x="3269894" y="5868619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49"/>
          <p:cNvSpPr/>
          <p:nvPr/>
        </p:nvSpPr>
        <p:spPr>
          <a:xfrm>
            <a:off x="7357262" y="5868619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50"/>
          <p:cNvSpPr/>
          <p:nvPr/>
        </p:nvSpPr>
        <p:spPr>
          <a:xfrm>
            <a:off x="10156241" y="5868619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51"/>
          <p:cNvSpPr txBox="1"/>
          <p:nvPr/>
        </p:nvSpPr>
        <p:spPr>
          <a:xfrm>
            <a:off x="457200" y="4005986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</a:t>
            </a:r>
            <a:endParaRPr lang="en-US" sz="1200" dirty="0"/>
          </a:p>
        </p:txBody>
      </p:sp>
      <p:sp>
        <p:nvSpPr>
          <p:cNvPr id="59" name="Text 52"/>
          <p:cNvSpPr txBox="1"/>
          <p:nvPr/>
        </p:nvSpPr>
        <p:spPr>
          <a:xfrm>
            <a:off x="3346704" y="4005986"/>
            <a:ext cx="629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4,896.8</a:t>
            </a:r>
            <a:endParaRPr lang="en-US" sz="1200" dirty="0"/>
          </a:p>
        </p:txBody>
      </p:sp>
      <p:sp>
        <p:nvSpPr>
          <p:cNvPr id="60" name="Text 53"/>
          <p:cNvSpPr txBox="1"/>
          <p:nvPr/>
        </p:nvSpPr>
        <p:spPr>
          <a:xfrm>
            <a:off x="457200" y="4396435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</a:t>
            </a:r>
            <a:endParaRPr lang="en-US" sz="1200" dirty="0"/>
          </a:p>
        </p:txBody>
      </p:sp>
      <p:sp>
        <p:nvSpPr>
          <p:cNvPr id="61" name="Text 54"/>
          <p:cNvSpPr txBox="1"/>
          <p:nvPr/>
        </p:nvSpPr>
        <p:spPr>
          <a:xfrm>
            <a:off x="3346704" y="439643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631.7</a:t>
            </a:r>
            <a:endParaRPr lang="en-US" sz="1200" dirty="0"/>
          </a:p>
        </p:txBody>
      </p:sp>
      <p:sp>
        <p:nvSpPr>
          <p:cNvPr id="62" name="Text 55"/>
          <p:cNvSpPr txBox="1"/>
          <p:nvPr/>
        </p:nvSpPr>
        <p:spPr>
          <a:xfrm>
            <a:off x="7433158" y="4396435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8.53%</a:t>
            </a:r>
            <a:endParaRPr lang="en-US" sz="1200" dirty="0"/>
          </a:p>
        </p:txBody>
      </p:sp>
      <p:sp>
        <p:nvSpPr>
          <p:cNvPr id="63" name="Text 56"/>
          <p:cNvSpPr txBox="1"/>
          <p:nvPr/>
        </p:nvSpPr>
        <p:spPr>
          <a:xfrm>
            <a:off x="457200" y="4786884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답(밭)</a:t>
            </a:r>
            <a:endParaRPr lang="en-US" sz="1200" dirty="0"/>
          </a:p>
        </p:txBody>
      </p:sp>
      <p:sp>
        <p:nvSpPr>
          <p:cNvPr id="64" name="Text 57"/>
          <p:cNvSpPr txBox="1"/>
          <p:nvPr/>
        </p:nvSpPr>
        <p:spPr>
          <a:xfrm>
            <a:off x="3346704" y="4786884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593.3</a:t>
            </a:r>
            <a:endParaRPr lang="en-US" sz="1200" dirty="0"/>
          </a:p>
        </p:txBody>
      </p:sp>
      <p:sp>
        <p:nvSpPr>
          <p:cNvPr id="65" name="Text 58"/>
          <p:cNvSpPr txBox="1"/>
          <p:nvPr/>
        </p:nvSpPr>
        <p:spPr>
          <a:xfrm>
            <a:off x="7433158" y="4786884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8.01%</a:t>
            </a:r>
            <a:endParaRPr lang="en-US" sz="1200" dirty="0"/>
          </a:p>
        </p:txBody>
      </p:sp>
      <p:sp>
        <p:nvSpPr>
          <p:cNvPr id="66" name="Text 59"/>
          <p:cNvSpPr txBox="1"/>
          <p:nvPr/>
        </p:nvSpPr>
        <p:spPr>
          <a:xfrm>
            <a:off x="457200" y="5177333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</a:t>
            </a:r>
            <a:endParaRPr lang="en-US" sz="1200" dirty="0"/>
          </a:p>
        </p:txBody>
      </p:sp>
      <p:sp>
        <p:nvSpPr>
          <p:cNvPr id="67" name="Text 60"/>
          <p:cNvSpPr txBox="1"/>
          <p:nvPr/>
        </p:nvSpPr>
        <p:spPr>
          <a:xfrm>
            <a:off x="3346704" y="5177333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193.1</a:t>
            </a:r>
            <a:endParaRPr lang="en-US" sz="1200" dirty="0"/>
          </a:p>
        </p:txBody>
      </p:sp>
      <p:sp>
        <p:nvSpPr>
          <p:cNvPr id="68" name="Text 61"/>
          <p:cNvSpPr txBox="1"/>
          <p:nvPr/>
        </p:nvSpPr>
        <p:spPr>
          <a:xfrm>
            <a:off x="7433158" y="5177333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2.61%</a:t>
            </a:r>
            <a:endParaRPr lang="en-US" sz="1200" dirty="0"/>
          </a:p>
        </p:txBody>
      </p:sp>
      <p:sp>
        <p:nvSpPr>
          <p:cNvPr id="69" name="Text 62"/>
          <p:cNvSpPr txBox="1"/>
          <p:nvPr/>
        </p:nvSpPr>
        <p:spPr>
          <a:xfrm>
            <a:off x="457200" y="5568696"/>
            <a:ext cx="676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</a:t>
            </a:r>
            <a:endParaRPr lang="en-US" sz="1200" dirty="0"/>
          </a:p>
        </p:txBody>
      </p:sp>
      <p:sp>
        <p:nvSpPr>
          <p:cNvPr id="70" name="Text 63"/>
          <p:cNvSpPr txBox="1"/>
          <p:nvPr/>
        </p:nvSpPr>
        <p:spPr>
          <a:xfrm>
            <a:off x="3346704" y="5568696"/>
            <a:ext cx="419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98.2</a:t>
            </a:r>
            <a:endParaRPr lang="en-US" sz="1200" dirty="0"/>
          </a:p>
        </p:txBody>
      </p:sp>
      <p:sp>
        <p:nvSpPr>
          <p:cNvPr id="71" name="Text 64"/>
          <p:cNvSpPr txBox="1"/>
          <p:nvPr/>
        </p:nvSpPr>
        <p:spPr>
          <a:xfrm>
            <a:off x="7433158" y="5568696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1.33%</a:t>
            </a:r>
            <a:endParaRPr lang="en-US" sz="1200" dirty="0"/>
          </a:p>
        </p:txBody>
      </p:sp>
      <p:sp>
        <p:nvSpPr>
          <p:cNvPr id="72" name="Text 65"/>
          <p:cNvSpPr txBox="1"/>
          <p:nvPr/>
        </p:nvSpPr>
        <p:spPr>
          <a:xfrm>
            <a:off x="457200" y="59591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기타</a:t>
            </a:r>
            <a:endParaRPr lang="en-US" sz="1200" dirty="0"/>
          </a:p>
        </p:txBody>
      </p:sp>
      <p:sp>
        <p:nvSpPr>
          <p:cNvPr id="73" name="Text 66"/>
          <p:cNvSpPr txBox="1"/>
          <p:nvPr/>
        </p:nvSpPr>
        <p:spPr>
          <a:xfrm>
            <a:off x="3346704" y="595914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993.6</a:t>
            </a:r>
            <a:endParaRPr lang="en-US" sz="1200" dirty="0"/>
          </a:p>
        </p:txBody>
      </p:sp>
      <p:sp>
        <p:nvSpPr>
          <p:cNvPr id="74" name="Text 67"/>
          <p:cNvSpPr txBox="1"/>
          <p:nvPr/>
        </p:nvSpPr>
        <p:spPr>
          <a:xfrm>
            <a:off x="7433158" y="5959145"/>
            <a:ext cx="6382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13.41%</a:t>
            </a:r>
            <a:endParaRPr lang="en-US" sz="1200" dirty="0"/>
          </a:p>
        </p:txBody>
      </p:sp>
      <p:sp>
        <p:nvSpPr>
          <p:cNvPr id="75" name="Shape 68"/>
          <p:cNvSpPr/>
          <p:nvPr/>
        </p:nvSpPr>
        <p:spPr>
          <a:xfrm>
            <a:off x="7357262" y="3925519"/>
            <a:ext cx="2800807" cy="390449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6" name="Shape 69"/>
          <p:cNvSpPr/>
          <p:nvPr/>
        </p:nvSpPr>
        <p:spPr>
          <a:xfrm>
            <a:off x="7357262" y="4306824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7" name="Text 70"/>
          <p:cNvSpPr txBox="1"/>
          <p:nvPr/>
        </p:nvSpPr>
        <p:spPr>
          <a:xfrm>
            <a:off x="7433158" y="4005986"/>
            <a:ext cx="657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66.11%</a:t>
            </a:r>
            <a:endParaRPr lang="en-US" sz="1200" dirty="0"/>
          </a:p>
        </p:txBody>
      </p:sp>
      <p:sp>
        <p:nvSpPr>
          <p:cNvPr id="78" name="Shape 71"/>
          <p:cNvSpPr/>
          <p:nvPr/>
        </p:nvSpPr>
        <p:spPr>
          <a:xfrm>
            <a:off x="10232136" y="410108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9" name="Shape 72"/>
          <p:cNvSpPr/>
          <p:nvPr/>
        </p:nvSpPr>
        <p:spPr>
          <a:xfrm>
            <a:off x="10232136" y="4491533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0" name="Shape 73"/>
          <p:cNvSpPr/>
          <p:nvPr/>
        </p:nvSpPr>
        <p:spPr>
          <a:xfrm>
            <a:off x="10232136" y="4882896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Shape 74"/>
          <p:cNvSpPr/>
          <p:nvPr/>
        </p:nvSpPr>
        <p:spPr>
          <a:xfrm>
            <a:off x="10232136" y="5273345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2" name="Shape 75"/>
          <p:cNvSpPr/>
          <p:nvPr/>
        </p:nvSpPr>
        <p:spPr>
          <a:xfrm>
            <a:off x="10232136" y="566379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3" name="Shape 76"/>
          <p:cNvSpPr/>
          <p:nvPr/>
        </p:nvSpPr>
        <p:spPr>
          <a:xfrm>
            <a:off x="10232136" y="6054242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4" name="Shape 77"/>
          <p:cNvSpPr/>
          <p:nvPr/>
        </p:nvSpPr>
        <p:spPr>
          <a:xfrm>
            <a:off x="10232136" y="4101084"/>
            <a:ext cx="1000354" cy="75895"/>
          </a:xfrm>
          <a:prstGeom prst="roundRect">
            <a:avLst>
              <a:gd name="adj" fmla="val 602411"/>
            </a:avLst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5" name="Shape 78"/>
          <p:cNvSpPr/>
          <p:nvPr/>
        </p:nvSpPr>
        <p:spPr>
          <a:xfrm>
            <a:off x="10232136" y="4491533"/>
            <a:ext cx="133502" cy="75895"/>
          </a:xfrm>
          <a:prstGeom prst="roundRect">
            <a:avLst>
              <a:gd name="adj" fmla="val 602411"/>
            </a:avLst>
          </a:prstGeom>
          <a:solidFill>
            <a:srgbClr val="EAB30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6" name="Shape 79"/>
          <p:cNvSpPr/>
          <p:nvPr/>
        </p:nvSpPr>
        <p:spPr>
          <a:xfrm>
            <a:off x="10232136" y="4882896"/>
            <a:ext cx="123444" cy="75895"/>
          </a:xfrm>
          <a:prstGeom prst="roundRect">
            <a:avLst>
              <a:gd name="adj" fmla="val 602411"/>
            </a:avLst>
          </a:prstGeom>
          <a:solidFill>
            <a:srgbClr val="84CC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7" name="Shape 80"/>
          <p:cNvSpPr/>
          <p:nvPr/>
        </p:nvSpPr>
        <p:spPr>
          <a:xfrm>
            <a:off x="10232136" y="5273345"/>
            <a:ext cx="47549" cy="75895"/>
          </a:xfrm>
          <a:prstGeom prst="roundRect">
            <a:avLst>
              <a:gd name="adj" fmla="val 1538455"/>
            </a:avLst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8" name="Shape 81"/>
          <p:cNvSpPr/>
          <p:nvPr/>
        </p:nvSpPr>
        <p:spPr>
          <a:xfrm>
            <a:off x="10232136" y="5663794"/>
            <a:ext cx="28346" cy="75895"/>
          </a:xfrm>
          <a:prstGeom prst="roundRect">
            <a:avLst>
              <a:gd name="adj" fmla="val 3225852"/>
            </a:avLst>
          </a:prstGeom>
          <a:solidFill>
            <a:srgbClr val="F973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9" name="Shape 82"/>
          <p:cNvSpPr/>
          <p:nvPr/>
        </p:nvSpPr>
        <p:spPr>
          <a:xfrm>
            <a:off x="10232136" y="6054242"/>
            <a:ext cx="209398" cy="75895"/>
          </a:xfrm>
          <a:prstGeom prst="roundRect">
            <a:avLst>
              <a:gd name="adj" fmla="val 602411"/>
            </a:avLst>
          </a:prstGeom>
          <a:solidFill>
            <a:srgbClr val="94A3B8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7540" b="754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-1" b="-1"/>
          <a:stretch/>
        </p:blipFill>
        <p:spPr>
          <a:xfrm>
            <a:off x="190195" y="1619402"/>
            <a:ext cx="5429707" cy="428670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286500" y="1843430"/>
            <a:ext cx="16248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인사이트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286500" y="2433218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2510028"/>
            <a:ext cx="133502" cy="152705"/>
          </a:xfrm>
          <a:prstGeom prst="rect">
            <a:avLst/>
          </a:prstGeom>
        </p:spPr>
      </p:pic>
      <p:sp>
        <p:nvSpPr>
          <p:cNvPr id="8" name="Text 3"/>
          <p:cNvSpPr txBox="1"/>
          <p:nvPr/>
        </p:nvSpPr>
        <p:spPr>
          <a:xfrm>
            <a:off x="6743700" y="2433218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자원 풍부</a:t>
            </a:r>
            <a:endParaRPr lang="en-US" sz="1300" dirty="0"/>
          </a:p>
        </p:txBody>
      </p:sp>
      <p:sp>
        <p:nvSpPr>
          <p:cNvPr id="9" name="Text 4"/>
          <p:cNvSpPr txBox="1"/>
          <p:nvPr/>
        </p:nvSpPr>
        <p:spPr>
          <a:xfrm>
            <a:off x="6743700" y="2766974"/>
            <a:ext cx="50868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임야가 전체의 66.11%를 차지하여 충청북도는 산림 자원이 매우 풍부한 지역임을 확인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6286500" y="3491179"/>
            <a:ext cx="304495" cy="304495"/>
          </a:xfrm>
          <a:prstGeom prst="ellipse">
            <a:avLst/>
          </a:pr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62395" y="3567074"/>
            <a:ext cx="152705" cy="15270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6743700" y="349117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 기반 견고</a:t>
            </a:r>
            <a:endParaRPr lang="en-US" sz="1300" dirty="0"/>
          </a:p>
        </p:txBody>
      </p:sp>
      <p:sp>
        <p:nvSpPr>
          <p:cNvPr id="13" name="Text 7"/>
          <p:cNvSpPr txBox="1"/>
          <p:nvPr/>
        </p:nvSpPr>
        <p:spPr>
          <a:xfrm>
            <a:off x="6743700" y="3824021"/>
            <a:ext cx="4601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 8.53% + 답(밭) 8.01% = 총 16.54%로 농업 기반이 상당히 견고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6286500" y="4319626"/>
            <a:ext cx="304495" cy="304495"/>
          </a:xfrm>
          <a:prstGeom prst="ellipse">
            <a:avLst/>
          </a:prstGeom>
          <a:solidFill>
            <a:srgbClr val="2563E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-180" b="-180"/>
          <a:stretch/>
        </p:blipFill>
        <p:spPr>
          <a:xfrm>
            <a:off x="6344107" y="4395521"/>
            <a:ext cx="190195" cy="152705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6743700" y="4319626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수준 낮음</a:t>
            </a:r>
            <a:endParaRPr lang="en-US" sz="1300" dirty="0"/>
          </a:p>
        </p:txBody>
      </p:sp>
      <p:sp>
        <p:nvSpPr>
          <p:cNvPr id="17" name="Text 10"/>
          <p:cNvSpPr txBox="1"/>
          <p:nvPr/>
        </p:nvSpPr>
        <p:spPr>
          <a:xfrm>
            <a:off x="6743700" y="5148072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산업화 초기 단계</a:t>
            </a:r>
            <a:endParaRPr lang="en-US" sz="1300" dirty="0"/>
          </a:p>
        </p:txBody>
      </p:sp>
      <p:sp>
        <p:nvSpPr>
          <p:cNvPr id="18" name="Text 11"/>
          <p:cNvSpPr txBox="1"/>
          <p:nvPr/>
        </p:nvSpPr>
        <p:spPr>
          <a:xfrm>
            <a:off x="6743700" y="4653382"/>
            <a:ext cx="4124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2.61%에 불과하여 전반적인 도시화 수준은 낮은 편</a:t>
            </a:r>
            <a:endParaRPr lang="en-US" sz="1200" dirty="0"/>
          </a:p>
        </p:txBody>
      </p:sp>
      <p:sp>
        <p:nvSpPr>
          <p:cNvPr id="19" name="Text 12"/>
          <p:cNvSpPr txBox="1"/>
          <p:nvPr/>
        </p:nvSpPr>
        <p:spPr>
          <a:xfrm>
            <a:off x="6743700" y="5481828"/>
            <a:ext cx="4077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공장용지가 1.33%로 산업화는 특정 지역에 집중된 것으로 추정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6286500" y="5148072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-33" r="-33"/>
          <a:stretch/>
        </p:blipFill>
        <p:spPr>
          <a:xfrm>
            <a:off x="6353251" y="5224882"/>
            <a:ext cx="171907" cy="15270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5"/>
          <p:cNvSpPr txBox="1"/>
          <p:nvPr/>
        </p:nvSpPr>
        <p:spPr>
          <a:xfrm>
            <a:off x="476402" y="295351"/>
            <a:ext cx="10292486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면적의 66%는 임야, 산림과 농경지가 지역의 핵심 토지 자원</a:t>
            </a:r>
            <a:endParaRPr lang="en-US" sz="2500" dirty="0"/>
          </a:p>
        </p:txBody>
      </p:sp>
      <p:sp>
        <p:nvSpPr>
          <p:cNvPr id="24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17"/>
          <p:cNvSpPr txBox="1"/>
          <p:nvPr/>
        </p:nvSpPr>
        <p:spPr>
          <a:xfrm>
            <a:off x="2607869" y="6467551"/>
            <a:ext cx="70820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산림 보전과 농업 진흥을 중심으로 한 정책이 필요하며, 도시화와 산업화는 선택적이고 전략적인 접근이 요구됩니다.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5477256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구의 대지 면적이 압도적,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50722"/>
            <a:ext cx="5725058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흥덕구·진천군·음성군에 산업벨트 형성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381305" y="1396289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 txBox="1"/>
          <p:nvPr/>
        </p:nvSpPr>
        <p:spPr>
          <a:xfrm>
            <a:off x="381305" y="1624889"/>
            <a:ext cx="680587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주요 토지 용도 면적을 비교한 결과, 청주시 4개 구의 도시화와 청주-진천-음성을 잇는 산업벨트가 명확히 확인됩니다.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81305" y="24112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628" y="2458822"/>
            <a:ext cx="142646" cy="19019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81305" y="3430829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81305" y="4235501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381305" y="50401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761695" y="2411273"/>
            <a:ext cx="2371954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중심 (청주시 4개 구)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761695" y="3430829"/>
            <a:ext cx="165780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산업벨트 형성 지역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761695" y="2792578"/>
            <a:ext cx="648949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 대지 18.2km², 공장 13.0km²로 최고. 청원구 대지 15.1km², 공장 9.4km²로 균형 발전. 상당구·서원구는 주거 중심.</a:t>
            </a:r>
            <a:endParaRPr lang="en-US" sz="11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rcRect l="-1282" r="-1282"/>
          <a:stretch/>
        </p:blipFill>
        <p:spPr>
          <a:xfrm>
            <a:off x="414223" y="3478378"/>
            <a:ext cx="219456" cy="19019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61695" y="3812134"/>
            <a:ext cx="570859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 공장 25.2km²로 1위. 진천군 공장 14.8km²로 2위. 청주-진천-음성 산업벨트 실체 확인.</a:t>
            </a:r>
            <a:endParaRPr lang="en-US" sz="11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rcRect l="-1648" r="-1648"/>
          <a:stretch/>
        </p:blipFill>
        <p:spPr>
          <a:xfrm>
            <a:off x="437998" y="4283050"/>
            <a:ext cx="171907" cy="190195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761695" y="4235501"/>
            <a:ext cx="17145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농경·산림 중심 지역</a:t>
            </a:r>
            <a:endParaRPr lang="en-US" sz="1500" dirty="0"/>
          </a:p>
        </p:txBody>
      </p:sp>
      <p:sp>
        <p:nvSpPr>
          <p:cNvPr id="19" name="Text 14"/>
          <p:cNvSpPr txBox="1"/>
          <p:nvPr/>
        </p:nvSpPr>
        <p:spPr>
          <a:xfrm>
            <a:off x="761695" y="5040173"/>
            <a:ext cx="14767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공간적 패턴 요약</a:t>
            </a:r>
            <a:endParaRPr lang="en-US" sz="1500" dirty="0"/>
          </a:p>
        </p:txBody>
      </p:sp>
      <p:sp>
        <p:nvSpPr>
          <p:cNvPr id="20" name="Text 15"/>
          <p:cNvSpPr txBox="1"/>
          <p:nvPr/>
        </p:nvSpPr>
        <p:spPr>
          <a:xfrm>
            <a:off x="761695" y="4616806"/>
            <a:ext cx="54891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 논밭 153.8km²로 최대. 제천·영동·단양·괴산은 산림 비중 높음. 대지·공장 면적 낮음.</a:t>
            </a:r>
            <a:endParaRPr lang="en-US" sz="11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rcRect l="-1282" r="-1282"/>
          <a:stretch/>
        </p:blipFill>
        <p:spPr>
          <a:xfrm>
            <a:off x="414223" y="5087722"/>
            <a:ext cx="219456" cy="190195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761695" y="5421478"/>
            <a:ext cx="647943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남서부(청주-진천-음성)는 도시화와 산업화 진행, 북부(충주-제천)와 남부(보은-영동)는 농경지와 산림 중심으로 분화.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 l="25944" r="25944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9"/>
          <p:cNvSpPr txBox="1"/>
          <p:nvPr/>
        </p:nvSpPr>
        <p:spPr>
          <a:xfrm>
            <a:off x="9194292" y="6515100"/>
            <a:ext cx="1528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항공사진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247802"/>
            <a:ext cx="38862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대지-공장용지 상관관계 분석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43407"/>
            <a:ext cx="40297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도시화와 산업화의 병행 발전 (상관계수 r=0.525)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10459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605" y="2443277"/>
            <a:ext cx="5372100" cy="28575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210605" y="1380744"/>
            <a:ext cx="5372100" cy="2124151"/>
          </a:xfrm>
          <a:prstGeom prst="roundRect">
            <a:avLst>
              <a:gd name="adj" fmla="val 2316"/>
            </a:avLst>
          </a:prstGeom>
          <a:solidFill>
            <a:srgbClr val="3B82F6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 txBox="1"/>
          <p:nvPr/>
        </p:nvSpPr>
        <p:spPr>
          <a:xfrm>
            <a:off x="6439205" y="1514246"/>
            <a:ext cx="1476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통계적 분석 결과</a:t>
            </a:r>
            <a:endParaRPr lang="en-US" sz="1500" dirty="0"/>
          </a:p>
        </p:txBody>
      </p:sp>
      <p:sp>
        <p:nvSpPr>
          <p:cNvPr id="9" name="Text 6"/>
          <p:cNvSpPr txBox="1"/>
          <p:nvPr/>
        </p:nvSpPr>
        <p:spPr>
          <a:xfrm>
            <a:off x="6439205" y="1914754"/>
            <a:ext cx="127924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상관계수 (Pearson r):</a:t>
            </a:r>
            <a:endParaRPr lang="en-US" sz="1100" dirty="0"/>
          </a:p>
        </p:txBody>
      </p:sp>
      <p:sp>
        <p:nvSpPr>
          <p:cNvPr id="10" name="Text 7"/>
          <p:cNvSpPr txBox="1"/>
          <p:nvPr/>
        </p:nvSpPr>
        <p:spPr>
          <a:xfrm>
            <a:off x="6439205" y="2438705"/>
            <a:ext cx="9747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결정계수 (R²):</a:t>
            </a:r>
            <a:endParaRPr lang="en-US" sz="1100" dirty="0"/>
          </a:p>
        </p:txBody>
      </p:sp>
      <p:sp>
        <p:nvSpPr>
          <p:cNvPr id="11" name="Text 8"/>
          <p:cNvSpPr txBox="1"/>
          <p:nvPr/>
        </p:nvSpPr>
        <p:spPr>
          <a:xfrm>
            <a:off x="6439205" y="2747772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설명력:</a:t>
            </a:r>
            <a:endParaRPr lang="en-US" sz="1100" dirty="0"/>
          </a:p>
        </p:txBody>
      </p:sp>
      <p:sp>
        <p:nvSpPr>
          <p:cNvPr id="12" name="Text 9"/>
          <p:cNvSpPr txBox="1"/>
          <p:nvPr/>
        </p:nvSpPr>
        <p:spPr>
          <a:xfrm>
            <a:off x="6439205" y="3057754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회귀식:</a:t>
            </a:r>
            <a:endParaRPr lang="en-US" sz="1100" dirty="0"/>
          </a:p>
        </p:txBody>
      </p:sp>
      <p:sp>
        <p:nvSpPr>
          <p:cNvPr id="13" name="Text 10"/>
          <p:cNvSpPr txBox="1"/>
          <p:nvPr/>
        </p:nvSpPr>
        <p:spPr>
          <a:xfrm>
            <a:off x="7724851" y="2021738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0.525</a:t>
            </a:r>
            <a:endParaRPr lang="en-US" sz="1100" dirty="0"/>
          </a:p>
        </p:txBody>
      </p:sp>
      <p:sp>
        <p:nvSpPr>
          <p:cNvPr id="14" name="Text 11"/>
          <p:cNvSpPr txBox="1"/>
          <p:nvPr/>
        </p:nvSpPr>
        <p:spPr>
          <a:xfrm>
            <a:off x="7724851" y="2438705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0.276</a:t>
            </a:r>
            <a:endParaRPr lang="en-US" sz="1100" dirty="0"/>
          </a:p>
        </p:txBody>
      </p:sp>
      <p:sp>
        <p:nvSpPr>
          <p:cNvPr id="15" name="Text 12"/>
          <p:cNvSpPr txBox="1"/>
          <p:nvPr/>
        </p:nvSpPr>
        <p:spPr>
          <a:xfrm>
            <a:off x="7724851" y="2747772"/>
            <a:ext cx="28885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공장용지 면적 변동의 27.6% 설명</a:t>
            </a:r>
            <a:endParaRPr lang="en-US" sz="1100" dirty="0"/>
          </a:p>
        </p:txBody>
      </p:sp>
      <p:sp>
        <p:nvSpPr>
          <p:cNvPr id="16" name="Text 13"/>
          <p:cNvSpPr txBox="1"/>
          <p:nvPr/>
        </p:nvSpPr>
        <p:spPr>
          <a:xfrm>
            <a:off x="7724851" y="3057754"/>
            <a:ext cx="21845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 = 0.645 × 대지 - 1.885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6210605" y="4934102"/>
            <a:ext cx="5372100" cy="1580998"/>
          </a:xfrm>
          <a:prstGeom prst="roundRect">
            <a:avLst>
              <a:gd name="adj" fmla="val 4181"/>
            </a:avLst>
          </a:prstGeom>
          <a:solidFill>
            <a:srgbClr val="22C55E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 txBox="1"/>
          <p:nvPr/>
        </p:nvSpPr>
        <p:spPr>
          <a:xfrm>
            <a:off x="6439205" y="5067605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발견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439205" y="5467198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519318"/>
            <a:ext cx="95098" cy="105156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6439205" y="5772607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6762902" y="5467198"/>
            <a:ext cx="3927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구: 대지와 공장용지 모두 높아 도시-산업 융합형 발전</a:t>
            </a:r>
            <a:endParaRPr lang="en-US" sz="11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824728"/>
            <a:ext cx="95098" cy="105156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6439205" y="6077102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0"/>
          <p:cNvSpPr txBox="1"/>
          <p:nvPr/>
        </p:nvSpPr>
        <p:spPr>
          <a:xfrm>
            <a:off x="6762902" y="5772607"/>
            <a:ext cx="42318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음성군·진천군: 대지 대비 공장용지가 매우 크게 나타나 산업 특화 지역</a:t>
            </a:r>
            <a:endParaRPr lang="en-US" sz="11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6129223"/>
            <a:ext cx="95098" cy="105156"/>
          </a:xfrm>
          <a:prstGeom prst="rect">
            <a:avLst/>
          </a:prstGeom>
        </p:spPr>
      </p:pic>
      <p:sp>
        <p:nvSpPr>
          <p:cNvPr id="27" name="Text 21"/>
          <p:cNvSpPr txBox="1"/>
          <p:nvPr/>
        </p:nvSpPr>
        <p:spPr>
          <a:xfrm>
            <a:off x="6762902" y="6077102"/>
            <a:ext cx="43269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충주시: 대지 면적은 크지만 공장용지는 상대적으로 적어 주거·상업 중심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0" y="0"/>
            <a:ext cx="12191695" cy="12664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-4" r="-4"/>
          <a:stretch/>
        </p:blipFill>
        <p:spPr>
          <a:xfrm>
            <a:off x="190195" y="1619402"/>
            <a:ext cx="5429707" cy="4572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86500" y="1914754"/>
            <a:ext cx="13962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군집별 특성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286500" y="2505456"/>
            <a:ext cx="304495" cy="304495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6381598" y="2581351"/>
            <a:ext cx="114300" cy="152705"/>
          </a:xfrm>
          <a:prstGeom prst="rect">
            <a:avLst/>
          </a:prstGeom>
        </p:spPr>
      </p:pic>
      <p:sp>
        <p:nvSpPr>
          <p:cNvPr id="7" name="Text 3"/>
          <p:cNvSpPr txBox="1"/>
          <p:nvPr/>
        </p:nvSpPr>
        <p:spPr>
          <a:xfrm>
            <a:off x="6743700" y="2505456"/>
            <a:ext cx="17675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300" dirty="0"/>
          </a:p>
        </p:txBody>
      </p:sp>
      <p:sp>
        <p:nvSpPr>
          <p:cNvPr id="8" name="Text 4"/>
          <p:cNvSpPr txBox="1"/>
          <p:nvPr/>
        </p:nvSpPr>
        <p:spPr>
          <a:xfrm>
            <a:off x="6743700" y="3562502"/>
            <a:ext cx="17483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300" dirty="0"/>
          </a:p>
        </p:txBody>
      </p:sp>
      <p:sp>
        <p:nvSpPr>
          <p:cNvPr id="9" name="Text 5"/>
          <p:cNvSpPr txBox="1"/>
          <p:nvPr/>
        </p:nvSpPr>
        <p:spPr>
          <a:xfrm>
            <a:off x="6743700" y="484814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10" name="Text 6"/>
          <p:cNvSpPr txBox="1"/>
          <p:nvPr/>
        </p:nvSpPr>
        <p:spPr>
          <a:xfrm>
            <a:off x="6743700" y="2838298"/>
            <a:ext cx="37627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상당구, 서원구, 흥덕구, 청원구, 증평군, 진천군 (6개)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6743700" y="3066898"/>
            <a:ext cx="4019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121.5 km² (가장 낮음), 대지: 12.8 km², 공장: 7.2 km²</a:t>
            </a:r>
            <a:endParaRPr lang="en-US" sz="1200" dirty="0"/>
          </a:p>
        </p:txBody>
      </p:sp>
      <p:sp>
        <p:nvSpPr>
          <p:cNvPr id="12" name="Text 8"/>
          <p:cNvSpPr txBox="1"/>
          <p:nvPr/>
        </p:nvSpPr>
        <p:spPr>
          <a:xfrm>
            <a:off x="6743700" y="5181905"/>
            <a:ext cx="1420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 (2개)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286500" y="3562502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3638398"/>
            <a:ext cx="133502" cy="152705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6743700" y="3895344"/>
            <a:ext cx="3439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 (6개)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6743700" y="4123944"/>
            <a:ext cx="50008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549.1 km² (가장 높음), 대지: 11.7 km² (가장 낮음), 공장: 3.0 km² (가장 낮음)</a:t>
            </a:r>
            <a:endParaRPr lang="en-US" sz="1200" dirty="0"/>
          </a:p>
        </p:txBody>
      </p:sp>
      <p:sp>
        <p:nvSpPr>
          <p:cNvPr id="17" name="Text 12"/>
          <p:cNvSpPr txBox="1"/>
          <p:nvPr/>
        </p:nvSpPr>
        <p:spPr>
          <a:xfrm>
            <a:off x="6743700" y="5410505"/>
            <a:ext cx="4849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436.6 km², 대지: 22.9 km² (가장 높음), 공장: 18.5 km² (가장 높음)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6286500" y="4848149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 t="-180" b="-180"/>
          <a:stretch/>
        </p:blipFill>
        <p:spPr>
          <a:xfrm>
            <a:off x="6344107" y="4924044"/>
            <a:ext cx="190195" cy="152705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5"/>
          <p:cNvSpPr txBox="1"/>
          <p:nvPr/>
        </p:nvSpPr>
        <p:spPr>
          <a:xfrm>
            <a:off x="476402" y="295351"/>
            <a:ext cx="9825228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군집화로 3가지 지역 유형 도출, 청주시는 도시/산업 중심 군집</a:t>
            </a:r>
            <a:endParaRPr lang="en-US" sz="2500" dirty="0"/>
          </a:p>
        </p:txBody>
      </p:sp>
      <p:sp>
        <p:nvSpPr>
          <p:cNvPr id="22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7"/>
          <p:cNvSpPr txBox="1"/>
          <p:nvPr/>
        </p:nvSpPr>
        <p:spPr>
          <a:xfrm>
            <a:off x="1059790" y="6467551"/>
            <a:ext cx="10178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①도시/산업 중심(청주권), ②농경·산림 특화(제천·보은·괴산 등), ③균형 발전(충주·음성)의 3가지 유형으로 명확히 구분되며, 각 군집별로 차별화된 정책 접근이 필요합니다.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476402" y="342900"/>
            <a:ext cx="9744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지역 맞춤형 정책으로 균형 발전과 특화 전략 동시 추진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003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476402" y="1209751"/>
            <a:ext cx="945398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군집화 분석을 통해 도출된 3가지 지역 유형별로 차별화된 정책 접근이 필요합니다. 각 군집의 특성을 고려한 맞춤형 정책으로 지역의 강점을 살리고 약점을 보완하는 전략을 제안합니다.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76402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666598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666598" y="2220163"/>
            <a:ext cx="457200" cy="457200"/>
          </a:xfrm>
          <a:prstGeom prst="ellipse">
            <a:avLst/>
          </a:prstGeom>
          <a:solidFill>
            <a:srgbClr val="2563EB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l="-1004" r="-1004"/>
          <a:stretch/>
        </p:blipFill>
        <p:spPr>
          <a:xfrm>
            <a:off x="761695" y="2343607"/>
            <a:ext cx="267005" cy="20939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298594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4489704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1238098" y="2187245"/>
            <a:ext cx="19623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5061204" y="2187245"/>
            <a:ext cx="19431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1238098" y="2510942"/>
            <a:ext cx="17483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구, 진천군, 증평군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5061204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666598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461211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2256739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3051353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7"/>
          <p:cNvSpPr/>
          <p:nvPr/>
        </p:nvSpPr>
        <p:spPr>
          <a:xfrm>
            <a:off x="66659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19877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4489704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0"/>
          <p:cNvSpPr/>
          <p:nvPr/>
        </p:nvSpPr>
        <p:spPr>
          <a:xfrm>
            <a:off x="5021885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 txBox="1"/>
          <p:nvPr/>
        </p:nvSpPr>
        <p:spPr>
          <a:xfrm>
            <a:off x="743407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</a:t>
            </a:r>
            <a:endParaRPr lang="en-US" sz="900" dirty="0"/>
          </a:p>
        </p:txBody>
      </p:sp>
      <p:sp>
        <p:nvSpPr>
          <p:cNvPr id="25" name="Text 22"/>
          <p:cNvSpPr txBox="1"/>
          <p:nvPr/>
        </p:nvSpPr>
        <p:spPr>
          <a:xfrm>
            <a:off x="1538021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서원구</a:t>
            </a:r>
            <a:endParaRPr lang="en-US" sz="900" dirty="0"/>
          </a:p>
        </p:txBody>
      </p:sp>
      <p:sp>
        <p:nvSpPr>
          <p:cNvPr id="26" name="Text 23"/>
          <p:cNvSpPr txBox="1"/>
          <p:nvPr/>
        </p:nvSpPr>
        <p:spPr>
          <a:xfrm>
            <a:off x="2332634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흥덕구</a:t>
            </a:r>
            <a:endParaRPr lang="en-US" sz="900" dirty="0"/>
          </a:p>
        </p:txBody>
      </p:sp>
      <p:sp>
        <p:nvSpPr>
          <p:cNvPr id="27" name="Text 24"/>
          <p:cNvSpPr txBox="1"/>
          <p:nvPr/>
        </p:nvSpPr>
        <p:spPr>
          <a:xfrm>
            <a:off x="3127248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청원구</a:t>
            </a:r>
            <a:endParaRPr lang="en-US" sz="900" dirty="0"/>
          </a:p>
        </p:txBody>
      </p:sp>
      <p:sp>
        <p:nvSpPr>
          <p:cNvPr id="28" name="Text 25"/>
          <p:cNvSpPr txBox="1"/>
          <p:nvPr/>
        </p:nvSpPr>
        <p:spPr>
          <a:xfrm>
            <a:off x="743407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진천군</a:t>
            </a:r>
            <a:endParaRPr lang="en-US" sz="900" dirty="0"/>
          </a:p>
        </p:txBody>
      </p:sp>
      <p:sp>
        <p:nvSpPr>
          <p:cNvPr id="29" name="Text 26"/>
          <p:cNvSpPr txBox="1"/>
          <p:nvPr/>
        </p:nvSpPr>
        <p:spPr>
          <a:xfrm>
            <a:off x="1275588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증평군</a:t>
            </a:r>
            <a:endParaRPr lang="en-US" sz="900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rcRect t="-180" b="-180"/>
          <a:stretch/>
        </p:blipFill>
        <p:spPr>
          <a:xfrm>
            <a:off x="685800" y="3606394"/>
            <a:ext cx="190195" cy="152705"/>
          </a:xfrm>
          <a:prstGeom prst="rect">
            <a:avLst/>
          </a:prstGeom>
        </p:spPr>
      </p:pic>
      <p:sp>
        <p:nvSpPr>
          <p:cNvPr id="31" name="Text 27"/>
          <p:cNvSpPr txBox="1"/>
          <p:nvPr/>
        </p:nvSpPr>
        <p:spPr>
          <a:xfrm>
            <a:off x="4565599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</a:t>
            </a:r>
            <a:endParaRPr lang="en-US" sz="900" dirty="0"/>
          </a:p>
        </p:txBody>
      </p:sp>
      <p:sp>
        <p:nvSpPr>
          <p:cNvPr id="32" name="Text 28"/>
          <p:cNvSpPr txBox="1"/>
          <p:nvPr/>
        </p:nvSpPr>
        <p:spPr>
          <a:xfrm>
            <a:off x="1009498" y="35588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33" name="Text 29"/>
          <p:cNvSpPr txBox="1"/>
          <p:nvPr/>
        </p:nvSpPr>
        <p:spPr>
          <a:xfrm>
            <a:off x="1009498" y="43589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</a:t>
            </a:r>
            <a:endParaRPr lang="en-US" sz="1200" dirty="0"/>
          </a:p>
        </p:txBody>
      </p:sp>
      <p:sp>
        <p:nvSpPr>
          <p:cNvPr id="34" name="Text 30"/>
          <p:cNvSpPr txBox="1"/>
          <p:nvPr/>
        </p:nvSpPr>
        <p:spPr>
          <a:xfrm>
            <a:off x="1009498" y="3824935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도시 인프라 확충, 산업단지 고도화, 첨단 기술 기반 도시 재생</a:t>
            </a:r>
            <a:endParaRPr lang="en-US" sz="1000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694944" y="4406494"/>
            <a:ext cx="171907" cy="152705"/>
          </a:xfrm>
          <a:prstGeom prst="rect">
            <a:avLst/>
          </a:prstGeom>
        </p:spPr>
      </p:pic>
      <p:sp>
        <p:nvSpPr>
          <p:cNvPr id="36" name="Text 31"/>
          <p:cNvSpPr txBox="1"/>
          <p:nvPr/>
        </p:nvSpPr>
        <p:spPr>
          <a:xfrm>
            <a:off x="1009498" y="4625035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제조업 및 IT 산업 육성, 산업벨트 강화, 기업 유치 확대</a:t>
            </a:r>
            <a:endParaRPr lang="en-US" sz="1000" dirty="0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6"/>
          <a:srcRect l="-33" r="-33"/>
          <a:stretch/>
        </p:blipFill>
        <p:spPr>
          <a:xfrm>
            <a:off x="694944" y="5206594"/>
            <a:ext cx="171907" cy="152705"/>
          </a:xfrm>
          <a:prstGeom prst="rect">
            <a:avLst/>
          </a:prstGeom>
        </p:spPr>
      </p:pic>
      <p:sp>
        <p:nvSpPr>
          <p:cNvPr id="38" name="Text 32"/>
          <p:cNvSpPr txBox="1"/>
          <p:nvPr/>
        </p:nvSpPr>
        <p:spPr>
          <a:xfrm>
            <a:off x="1009498" y="515904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주거·환경</a:t>
            </a:r>
            <a:endParaRPr lang="en-US" sz="1200" dirty="0"/>
          </a:p>
        </p:txBody>
      </p:sp>
      <p:sp>
        <p:nvSpPr>
          <p:cNvPr id="39" name="Text 33"/>
          <p:cNvSpPr txBox="1"/>
          <p:nvPr/>
        </p:nvSpPr>
        <p:spPr>
          <a:xfrm>
            <a:off x="1009498" y="5425135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주거환경 개선, 대중교통 확대, 생활 SOC 투자, 도시 숲 조성</a:t>
            </a:r>
            <a:endParaRPr lang="en-US" sz="1000" dirty="0"/>
          </a:p>
        </p:txBody>
      </p:sp>
      <p:sp>
        <p:nvSpPr>
          <p:cNvPr id="40" name="Shape 34"/>
          <p:cNvSpPr/>
          <p:nvPr/>
        </p:nvSpPr>
        <p:spPr>
          <a:xfrm>
            <a:off x="4489704" y="2220163"/>
            <a:ext cx="457200" cy="457200"/>
          </a:xfrm>
          <a:prstGeom prst="ellipse">
            <a:avLst/>
          </a:prstGeom>
          <a:solidFill>
            <a:srgbClr val="16A34A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7"/>
          <a:srcRect t="-600" b="-600"/>
          <a:stretch/>
        </p:blipFill>
        <p:spPr>
          <a:xfrm>
            <a:off x="4627778" y="2343607"/>
            <a:ext cx="181051" cy="209398"/>
          </a:xfrm>
          <a:prstGeom prst="rect">
            <a:avLst/>
          </a:prstGeom>
        </p:spPr>
      </p:pic>
      <p:sp>
        <p:nvSpPr>
          <p:cNvPr id="42" name="Shape 35"/>
          <p:cNvSpPr/>
          <p:nvPr/>
        </p:nvSpPr>
        <p:spPr>
          <a:xfrm>
            <a:off x="8311896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Text 36"/>
          <p:cNvSpPr txBox="1"/>
          <p:nvPr/>
        </p:nvSpPr>
        <p:spPr>
          <a:xfrm>
            <a:off x="8883396" y="2187245"/>
            <a:ext cx="13057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500" dirty="0"/>
          </a:p>
        </p:txBody>
      </p:sp>
      <p:sp>
        <p:nvSpPr>
          <p:cNvPr id="44" name="Text 37"/>
          <p:cNvSpPr txBox="1"/>
          <p:nvPr/>
        </p:nvSpPr>
        <p:spPr>
          <a:xfrm>
            <a:off x="8883396" y="2510942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</a:t>
            </a:r>
            <a:endParaRPr lang="en-US" sz="1000" dirty="0"/>
          </a:p>
        </p:txBody>
      </p:sp>
      <p:sp>
        <p:nvSpPr>
          <p:cNvPr id="45" name="Shape 38"/>
          <p:cNvSpPr/>
          <p:nvPr/>
        </p:nvSpPr>
        <p:spPr>
          <a:xfrm>
            <a:off x="555406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608624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661842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151522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831189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884407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4"/>
          <p:cNvSpPr txBox="1"/>
          <p:nvPr/>
        </p:nvSpPr>
        <p:spPr>
          <a:xfrm>
            <a:off x="5097780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보은군</a:t>
            </a:r>
            <a:endParaRPr lang="en-US" sz="900" dirty="0"/>
          </a:p>
        </p:txBody>
      </p:sp>
      <p:sp>
        <p:nvSpPr>
          <p:cNvPr id="52" name="Text 45"/>
          <p:cNvSpPr txBox="1"/>
          <p:nvPr/>
        </p:nvSpPr>
        <p:spPr>
          <a:xfrm>
            <a:off x="5629961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옥천군</a:t>
            </a:r>
            <a:endParaRPr lang="en-US" sz="900" dirty="0"/>
          </a:p>
        </p:txBody>
      </p:sp>
      <p:sp>
        <p:nvSpPr>
          <p:cNvPr id="53" name="Text 46"/>
          <p:cNvSpPr txBox="1"/>
          <p:nvPr/>
        </p:nvSpPr>
        <p:spPr>
          <a:xfrm>
            <a:off x="616305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영동군</a:t>
            </a:r>
            <a:endParaRPr lang="en-US" sz="900" dirty="0"/>
          </a:p>
        </p:txBody>
      </p:sp>
      <p:sp>
        <p:nvSpPr>
          <p:cNvPr id="54" name="Text 47"/>
          <p:cNvSpPr txBox="1"/>
          <p:nvPr/>
        </p:nvSpPr>
        <p:spPr>
          <a:xfrm>
            <a:off x="6695237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괴산군</a:t>
            </a:r>
            <a:endParaRPr lang="en-US" sz="900" dirty="0"/>
          </a:p>
        </p:txBody>
      </p:sp>
      <p:sp>
        <p:nvSpPr>
          <p:cNvPr id="55" name="Text 48"/>
          <p:cNvSpPr txBox="1"/>
          <p:nvPr/>
        </p:nvSpPr>
        <p:spPr>
          <a:xfrm>
            <a:off x="7227418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단양군</a:t>
            </a:r>
            <a:endParaRPr lang="en-US" sz="900" dirty="0"/>
          </a:p>
        </p:txBody>
      </p:sp>
      <p:pic>
        <p:nvPicPr>
          <p:cNvPr id="5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27194" y="3324758"/>
            <a:ext cx="152705" cy="152705"/>
          </a:xfrm>
          <a:prstGeom prst="rect">
            <a:avLst/>
          </a:prstGeom>
        </p:spPr>
      </p:pic>
      <p:sp>
        <p:nvSpPr>
          <p:cNvPr id="57" name="Text 49"/>
          <p:cNvSpPr txBox="1"/>
          <p:nvPr/>
        </p:nvSpPr>
        <p:spPr>
          <a:xfrm>
            <a:off x="4832604" y="32772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보전</a:t>
            </a:r>
            <a:endParaRPr lang="en-US" sz="1200" dirty="0"/>
          </a:p>
        </p:txBody>
      </p:sp>
      <p:sp>
        <p:nvSpPr>
          <p:cNvPr id="58" name="Text 50"/>
          <p:cNvSpPr txBox="1"/>
          <p:nvPr/>
        </p:nvSpPr>
        <p:spPr>
          <a:xfrm>
            <a:off x="8654796" y="32772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1200" dirty="0"/>
          </a:p>
        </p:txBody>
      </p:sp>
      <p:sp>
        <p:nvSpPr>
          <p:cNvPr id="59" name="Text 51"/>
          <p:cNvSpPr txBox="1"/>
          <p:nvPr/>
        </p:nvSpPr>
        <p:spPr>
          <a:xfrm>
            <a:off x="4832604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생태계 보호, 국립공원 및 자연휴양림 확대, 생물 다양성 증진</a:t>
            </a:r>
            <a:endParaRPr lang="en-US" sz="1000" dirty="0"/>
          </a:p>
        </p:txBody>
      </p:sp>
      <p:pic>
        <p:nvPicPr>
          <p:cNvPr id="60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27194" y="4124858"/>
            <a:ext cx="152705" cy="152705"/>
          </a:xfrm>
          <a:prstGeom prst="rect">
            <a:avLst/>
          </a:prstGeom>
        </p:spPr>
      </p:pic>
      <p:sp>
        <p:nvSpPr>
          <p:cNvPr id="61" name="Shape 52"/>
          <p:cNvSpPr/>
          <p:nvPr/>
        </p:nvSpPr>
        <p:spPr>
          <a:xfrm>
            <a:off x="8121701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53"/>
          <p:cNvSpPr txBox="1"/>
          <p:nvPr/>
        </p:nvSpPr>
        <p:spPr>
          <a:xfrm>
            <a:off x="4832604" y="40773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</a:t>
            </a:r>
            <a:endParaRPr lang="en-US" sz="1200" dirty="0"/>
          </a:p>
        </p:txBody>
      </p:sp>
      <p:sp>
        <p:nvSpPr>
          <p:cNvPr id="63" name="Text 54"/>
          <p:cNvSpPr txBox="1"/>
          <p:nvPr/>
        </p:nvSpPr>
        <p:spPr>
          <a:xfrm>
            <a:off x="4832604" y="4344314"/>
            <a:ext cx="2843784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친환경 농업 육성, 특산물 브랜드화, 6차 산업 활성화, 농산물 유통 혁신</a:t>
            </a:r>
            <a:endParaRPr lang="en-US" sz="1000" dirty="0"/>
          </a:p>
        </p:txBody>
      </p:sp>
      <p:pic>
        <p:nvPicPr>
          <p:cNvPr id="64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27194" y="4924958"/>
            <a:ext cx="152705" cy="152705"/>
          </a:xfrm>
          <a:prstGeom prst="rect">
            <a:avLst/>
          </a:prstGeom>
        </p:spPr>
      </p:pic>
      <p:sp>
        <p:nvSpPr>
          <p:cNvPr id="65" name="Text 55"/>
          <p:cNvSpPr txBox="1"/>
          <p:nvPr/>
        </p:nvSpPr>
        <p:spPr>
          <a:xfrm>
            <a:off x="838870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900" dirty="0"/>
          </a:p>
        </p:txBody>
      </p:sp>
      <p:sp>
        <p:nvSpPr>
          <p:cNvPr id="66" name="Text 56"/>
          <p:cNvSpPr txBox="1"/>
          <p:nvPr/>
        </p:nvSpPr>
        <p:spPr>
          <a:xfrm>
            <a:off x="892088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900" dirty="0"/>
          </a:p>
        </p:txBody>
      </p:sp>
      <p:sp>
        <p:nvSpPr>
          <p:cNvPr id="67" name="Text 57"/>
          <p:cNvSpPr txBox="1"/>
          <p:nvPr/>
        </p:nvSpPr>
        <p:spPr>
          <a:xfrm>
            <a:off x="4832604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관광</a:t>
            </a:r>
            <a:endParaRPr lang="en-US" sz="1200" dirty="0"/>
          </a:p>
        </p:txBody>
      </p:sp>
      <p:sp>
        <p:nvSpPr>
          <p:cNvPr id="68" name="Text 58"/>
          <p:cNvSpPr txBox="1"/>
          <p:nvPr/>
        </p:nvSpPr>
        <p:spPr>
          <a:xfrm>
            <a:off x="8654796" y="40773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200" dirty="0"/>
          </a:p>
        </p:txBody>
      </p:sp>
      <p:sp>
        <p:nvSpPr>
          <p:cNvPr id="69" name="Text 59"/>
          <p:cNvSpPr txBox="1"/>
          <p:nvPr/>
        </p:nvSpPr>
        <p:spPr>
          <a:xfrm>
            <a:off x="4832604" y="5144414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생태 관광, 농촌 체험 관광 개발, 지역 문화자원 활용, 관광 인프라 확충</a:t>
            </a:r>
            <a:endParaRPr lang="en-US" sz="1000" dirty="0"/>
          </a:p>
        </p:txBody>
      </p:sp>
      <p:sp>
        <p:nvSpPr>
          <p:cNvPr id="70" name="Shape 60"/>
          <p:cNvSpPr/>
          <p:nvPr/>
        </p:nvSpPr>
        <p:spPr>
          <a:xfrm>
            <a:off x="8311896" y="2220163"/>
            <a:ext cx="457200" cy="457200"/>
          </a:xfrm>
          <a:prstGeom prst="ellipse">
            <a:avLst/>
          </a:prstGeom>
          <a:solidFill>
            <a:srgbClr val="F9731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1" name="Image 8" descr="preencoded.png"/>
          <p:cNvPicPr>
            <a:picLocks noChangeAspect="1"/>
          </p:cNvPicPr>
          <p:nvPr/>
        </p:nvPicPr>
        <p:blipFill>
          <a:blip r:embed="rId11"/>
          <a:srcRect l="-1004" r="-1004"/>
          <a:stretch/>
        </p:blipFill>
        <p:spPr>
          <a:xfrm>
            <a:off x="8406994" y="2343607"/>
            <a:ext cx="267005" cy="209398"/>
          </a:xfrm>
          <a:prstGeom prst="rect">
            <a:avLst/>
          </a:prstGeom>
        </p:spPr>
      </p:pic>
      <p:pic>
        <p:nvPicPr>
          <p:cNvPr id="72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8340242" y="3324758"/>
            <a:ext cx="171907" cy="152705"/>
          </a:xfrm>
          <a:prstGeom prst="rect">
            <a:avLst/>
          </a:prstGeom>
        </p:spPr>
      </p:pic>
      <p:sp>
        <p:nvSpPr>
          <p:cNvPr id="73" name="Text 61"/>
          <p:cNvSpPr txBox="1"/>
          <p:nvPr/>
        </p:nvSpPr>
        <p:spPr>
          <a:xfrm>
            <a:off x="8654796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거점 도시로서 교통·물류 허브 기능 강화, 도농 복합 도시 모델 구축, 수변공간 활용</a:t>
            </a:r>
            <a:endParaRPr lang="en-US" sz="1000" dirty="0"/>
          </a:p>
        </p:txBody>
      </p:sp>
      <p:pic>
        <p:nvPicPr>
          <p:cNvPr id="74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350301" y="4124858"/>
            <a:ext cx="152705" cy="152705"/>
          </a:xfrm>
          <a:prstGeom prst="rect">
            <a:avLst/>
          </a:prstGeom>
        </p:spPr>
      </p:pic>
      <p:sp>
        <p:nvSpPr>
          <p:cNvPr id="75" name="Text 62"/>
          <p:cNvSpPr txBox="1"/>
          <p:nvPr/>
        </p:nvSpPr>
        <p:spPr>
          <a:xfrm>
            <a:off x="8654796" y="4344314"/>
            <a:ext cx="28629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산업단지 중심의 지속 가능한 발전, 산업-농업 연계 모델 개발, 도시-농촌 상생 전략</a:t>
            </a:r>
            <a:endParaRPr lang="en-US" sz="1000" dirty="0"/>
          </a:p>
        </p:txBody>
      </p:sp>
      <p:pic>
        <p:nvPicPr>
          <p:cNvPr id="76" name="Image 11" descr="preencoded.png"/>
          <p:cNvPicPr>
            <a:picLocks noChangeAspect="1"/>
          </p:cNvPicPr>
          <p:nvPr/>
        </p:nvPicPr>
        <p:blipFill>
          <a:blip r:embed="rId14"/>
          <a:srcRect t="-180" b="-180"/>
          <a:stretch/>
        </p:blipFill>
        <p:spPr>
          <a:xfrm>
            <a:off x="8331098" y="4924958"/>
            <a:ext cx="190195" cy="152705"/>
          </a:xfrm>
          <a:prstGeom prst="rect">
            <a:avLst/>
          </a:prstGeom>
        </p:spPr>
      </p:pic>
      <p:sp>
        <p:nvSpPr>
          <p:cNvPr id="77" name="Text 63"/>
          <p:cNvSpPr txBox="1"/>
          <p:nvPr/>
        </p:nvSpPr>
        <p:spPr>
          <a:xfrm>
            <a:off x="8654796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</a:t>
            </a:r>
            <a:endParaRPr lang="en-US" sz="1200" dirty="0"/>
          </a:p>
        </p:txBody>
      </p:sp>
      <p:sp>
        <p:nvSpPr>
          <p:cNvPr id="78" name="Text 64"/>
          <p:cNvSpPr txBox="1"/>
          <p:nvPr/>
        </p:nvSpPr>
        <p:spPr>
          <a:xfrm>
            <a:off x="8654796" y="5144414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도시-농촌-산업의 균형 발전 모델 확립, 지역 간 연계 협력 강화, 인구 유입 정책</a:t>
            </a:r>
            <a:endParaRPr lang="en-US" sz="1000" dirty="0"/>
          </a:p>
        </p:txBody>
      </p:sp>
      <p:sp>
        <p:nvSpPr>
          <p:cNvPr id="79" name="Text 5">
            <a:extLst>
              <a:ext uri="{FF2B5EF4-FFF2-40B4-BE49-F238E27FC236}">
                <a16:creationId xmlns:a16="http://schemas.microsoft.com/office/drawing/2014/main" id="{41DB15FF-24D0-155A-B24D-8787D35CCD42}"/>
              </a:ext>
            </a:extLst>
          </p:cNvPr>
          <p:cNvSpPr txBox="1"/>
          <p:nvPr/>
        </p:nvSpPr>
        <p:spPr>
          <a:xfrm>
            <a:off x="8930334" y="225353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80" name="Shape 8">
            <a:extLst>
              <a:ext uri="{FF2B5EF4-FFF2-40B4-BE49-F238E27FC236}">
                <a16:creationId xmlns:a16="http://schemas.microsoft.com/office/drawing/2014/main" id="{41C91733-B2D1-61CD-CD3C-1BCF64EA4BEE}"/>
              </a:ext>
            </a:extLst>
          </p:cNvPr>
          <p:cNvSpPr/>
          <p:nvPr/>
        </p:nvSpPr>
        <p:spPr>
          <a:xfrm>
            <a:off x="8193481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Text 12">
            <a:extLst>
              <a:ext uri="{FF2B5EF4-FFF2-40B4-BE49-F238E27FC236}">
                <a16:creationId xmlns:a16="http://schemas.microsoft.com/office/drawing/2014/main" id="{9F9CCD77-534D-010F-EC63-9540400B2C9B}"/>
              </a:ext>
            </a:extLst>
          </p:cNvPr>
          <p:cNvSpPr txBox="1"/>
          <p:nvPr/>
        </p:nvSpPr>
        <p:spPr>
          <a:xfrm>
            <a:off x="8920886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r>
              <a:rPr lang="en-US" altLang="ko-KR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1195</Words>
  <Application>Microsoft Office PowerPoint</Application>
  <PresentationFormat>와이드스크린</PresentationFormat>
  <Paragraphs>197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차차차 아</cp:lastModifiedBy>
  <cp:revision>4</cp:revision>
  <dcterms:created xsi:type="dcterms:W3CDTF">2025-11-05T06:57:58Z</dcterms:created>
  <dcterms:modified xsi:type="dcterms:W3CDTF">2025-12-01T11:11:03Z</dcterms:modified>
</cp:coreProperties>
</file>